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handoutMasterIdLst>
    <p:handoutMasterId r:id="rId26"/>
  </p:handoutMasterIdLst>
  <p:sldIdLst>
    <p:sldId id="308" r:id="rId2"/>
    <p:sldId id="309" r:id="rId3"/>
    <p:sldId id="312" r:id="rId4"/>
    <p:sldId id="313" r:id="rId5"/>
    <p:sldId id="343" r:id="rId6"/>
    <p:sldId id="317" r:id="rId7"/>
    <p:sldId id="349" r:id="rId8"/>
    <p:sldId id="356" r:id="rId9"/>
    <p:sldId id="350" r:id="rId10"/>
    <p:sldId id="352" r:id="rId11"/>
    <p:sldId id="353" r:id="rId12"/>
    <p:sldId id="354" r:id="rId13"/>
    <p:sldId id="355" r:id="rId14"/>
    <p:sldId id="357" r:id="rId15"/>
    <p:sldId id="358" r:id="rId16"/>
    <p:sldId id="359" r:id="rId17"/>
    <p:sldId id="363" r:id="rId18"/>
    <p:sldId id="364" r:id="rId19"/>
    <p:sldId id="365" r:id="rId20"/>
    <p:sldId id="366" r:id="rId21"/>
    <p:sldId id="367" r:id="rId22"/>
    <p:sldId id="344" r:id="rId23"/>
    <p:sldId id="342"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notesViewPr>
    <p:cSldViewPr>
      <p:cViewPr varScale="1">
        <p:scale>
          <a:sx n="99" d="100"/>
          <a:sy n="99" d="100"/>
        </p:scale>
        <p:origin x="-2562"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1AFDF2B-B69C-4A20-9978-FAD8816883C9}" type="datetimeFigureOut">
              <a:rPr lang="en-US" smtClean="0"/>
              <a:t>12/19/2019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13FBBF19-B46C-496B-8E10-9B0149F83504}" type="slidenum">
              <a:rPr lang="en-US" smtClean="0"/>
              <a:t>‹#›</a:t>
            </a:fld>
            <a:endParaRPr lang="en-US"/>
          </a:p>
        </p:txBody>
      </p:sp>
    </p:spTree>
    <p:extLst>
      <p:ext uri="{BB962C8B-B14F-4D97-AF65-F5344CB8AC3E}">
        <p14:creationId xmlns:p14="http://schemas.microsoft.com/office/powerpoint/2010/main" val="2274723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06783D-D20E-48F4-B438-70F26A16E257}" type="datetimeFigureOut">
              <a:rPr lang="en-US" smtClean="0"/>
              <a:t>12/19/2019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FFB0E70-E0F8-4C55-BF33-B9E28DCC7588}" type="slidenum">
              <a:rPr lang="en-US" smtClean="0"/>
              <a:t>‹#›</a:t>
            </a:fld>
            <a:endParaRPr lang="en-US"/>
          </a:p>
        </p:txBody>
      </p:sp>
    </p:spTree>
    <p:extLst>
      <p:ext uri="{BB962C8B-B14F-4D97-AF65-F5344CB8AC3E}">
        <p14:creationId xmlns:p14="http://schemas.microsoft.com/office/powerpoint/2010/main" val="417335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1</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10</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11</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12</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13</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marL="228600" indent="-228600">
              <a:buFont typeface="+mj-lt"/>
              <a:buAutoNum type="arabicPeriod"/>
            </a:pPr>
            <a:r>
              <a:rPr lang="en-US" altLang="en-US" dirty="0" smtClean="0">
                <a:ea typeface="ＭＳ Ｐゴシック" pitchFamily="34" charset="-128"/>
              </a:rPr>
              <a:t>Sewer Inspection/Rehabilitation is performed annually (2.2 miles)</a:t>
            </a:r>
          </a:p>
          <a:p>
            <a:pPr marL="228600" indent="-228600">
              <a:buFont typeface="+mj-lt"/>
              <a:buAutoNum type="arabicPeriod"/>
            </a:pPr>
            <a:r>
              <a:rPr lang="en-US" altLang="en-US" dirty="0" smtClean="0">
                <a:ea typeface="ＭＳ Ｐゴシック" pitchFamily="34" charset="-128"/>
              </a:rPr>
              <a:t>Sewer Cleaning/Flushing</a:t>
            </a:r>
            <a:r>
              <a:rPr lang="en-US" altLang="en-US" baseline="0" dirty="0" smtClean="0">
                <a:ea typeface="ＭＳ Ｐゴシック" pitchFamily="34" charset="-128"/>
              </a:rPr>
              <a:t> is carried out every year in one of the four areas</a:t>
            </a:r>
          </a:p>
          <a:p>
            <a:pPr marL="228600" indent="-228600">
              <a:buFont typeface="+mj-lt"/>
              <a:buAutoNum type="arabicPeriod"/>
            </a:pPr>
            <a:r>
              <a:rPr lang="en-US" altLang="en-US" baseline="0" dirty="0" smtClean="0">
                <a:ea typeface="ＭＳ Ｐゴシック" pitchFamily="34" charset="-128"/>
              </a:rPr>
              <a:t>Catch Basin Cleaning is performed once every three years.</a:t>
            </a:r>
          </a:p>
          <a:p>
            <a:pPr marL="228600" indent="-228600">
              <a:buFont typeface="+mj-lt"/>
              <a:buAutoNum type="arabicPeriod"/>
            </a:pPr>
            <a:r>
              <a:rPr lang="en-US" altLang="en-US" baseline="0" dirty="0" smtClean="0">
                <a:ea typeface="ＭＳ Ｐゴシック" pitchFamily="34" charset="-128"/>
              </a:rPr>
              <a:t>Regular Street Cleaning is performed annual (March 1 – December 15)</a:t>
            </a:r>
            <a:endParaRPr lang="en-US" altLang="en-US" dirty="0" smtClean="0">
              <a:ea typeface="ＭＳ Ｐゴシック" pitchFamily="34" charset="-128"/>
            </a:endParaRPr>
          </a:p>
          <a:p>
            <a:endParaRPr lang="en-US" alt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14</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15</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16</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17</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18</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19</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2</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marL="233309" indent="-233309">
              <a:buAutoNum type="arabicPeriod"/>
            </a:pPr>
            <a:endParaRPr lang="en-US" altLang="en-US" dirty="0"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20</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21</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22</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58229" indent="-291626">
              <a:defRPr>
                <a:solidFill>
                  <a:schemeClr val="tx1"/>
                </a:solidFill>
                <a:latin typeface="Tahoma" charset="0"/>
              </a:defRPr>
            </a:lvl2pPr>
            <a:lvl3pPr marL="1166506" indent="-233301">
              <a:defRPr>
                <a:solidFill>
                  <a:schemeClr val="tx1"/>
                </a:solidFill>
                <a:latin typeface="Tahoma" charset="0"/>
              </a:defRPr>
            </a:lvl3pPr>
            <a:lvl4pPr marL="1633107" indent="-233301">
              <a:defRPr>
                <a:solidFill>
                  <a:schemeClr val="tx1"/>
                </a:solidFill>
                <a:latin typeface="Tahoma" charset="0"/>
              </a:defRPr>
            </a:lvl4pPr>
            <a:lvl5pPr marL="2099710" indent="-233301">
              <a:defRPr>
                <a:solidFill>
                  <a:schemeClr val="tx1"/>
                </a:solidFill>
                <a:latin typeface="Tahoma" charset="0"/>
              </a:defRPr>
            </a:lvl5pPr>
            <a:lvl6pPr marL="2566312" indent="-233301" eaLnBrk="0" fontAlgn="base" hangingPunct="0">
              <a:spcBef>
                <a:spcPct val="0"/>
              </a:spcBef>
              <a:spcAft>
                <a:spcPct val="0"/>
              </a:spcAft>
              <a:defRPr>
                <a:solidFill>
                  <a:schemeClr val="tx1"/>
                </a:solidFill>
                <a:latin typeface="Tahoma" charset="0"/>
              </a:defRPr>
            </a:lvl6pPr>
            <a:lvl7pPr marL="3032914" indent="-233301" eaLnBrk="0" fontAlgn="base" hangingPunct="0">
              <a:spcBef>
                <a:spcPct val="0"/>
              </a:spcBef>
              <a:spcAft>
                <a:spcPct val="0"/>
              </a:spcAft>
              <a:defRPr>
                <a:solidFill>
                  <a:schemeClr val="tx1"/>
                </a:solidFill>
                <a:latin typeface="Tahoma" charset="0"/>
              </a:defRPr>
            </a:lvl7pPr>
            <a:lvl8pPr marL="3499516" indent="-233301" eaLnBrk="0" fontAlgn="base" hangingPunct="0">
              <a:spcBef>
                <a:spcPct val="0"/>
              </a:spcBef>
              <a:spcAft>
                <a:spcPct val="0"/>
              </a:spcAft>
              <a:defRPr>
                <a:solidFill>
                  <a:schemeClr val="tx1"/>
                </a:solidFill>
                <a:latin typeface="Tahoma" charset="0"/>
              </a:defRPr>
            </a:lvl8pPr>
            <a:lvl9pPr marL="3966119" indent="-233301" eaLnBrk="0" fontAlgn="base" hangingPunct="0">
              <a:spcBef>
                <a:spcPct val="0"/>
              </a:spcBef>
              <a:spcAft>
                <a:spcPct val="0"/>
              </a:spcAft>
              <a:defRPr>
                <a:solidFill>
                  <a:schemeClr val="tx1"/>
                </a:solidFill>
                <a:latin typeface="Tahoma" charset="0"/>
              </a:defRPr>
            </a:lvl9pPr>
          </a:lstStyle>
          <a:p>
            <a:fld id="{1AE435E2-8A73-4616-8627-53CA4628E89B}" type="slidenum">
              <a:rPr lang="en-US" altLang="en-US" smtClean="0">
                <a:solidFill>
                  <a:prstClr val="black"/>
                </a:solidFill>
                <a:latin typeface="Arial" charset="0"/>
              </a:rPr>
              <a:pPr/>
              <a:t>23</a:t>
            </a:fld>
            <a:endParaRPr lang="en-US" altLang="en-US" dirty="0" smtClean="0">
              <a:solidFill>
                <a:prstClr val="black"/>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6415" y="4422459"/>
            <a:ext cx="5150273" cy="4188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3</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4</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 sewers originally drained to Lake Michigan. Sanitary District of Chicago formed in 1889</a:t>
            </a:r>
          </a:p>
          <a:p>
            <a:r>
              <a:rPr lang="en-US" altLang="en-US" dirty="0" smtClean="0"/>
              <a:t>Channel built 1907 – 1910</a:t>
            </a:r>
          </a:p>
          <a:p>
            <a:r>
              <a:rPr lang="en-US" altLang="en-US" dirty="0" smtClean="0"/>
              <a:t>District interceptors constructed 1916 – 1920</a:t>
            </a:r>
          </a:p>
          <a:p>
            <a:r>
              <a:rPr lang="en-US" altLang="en-US" dirty="0" smtClean="0"/>
              <a:t>Northside plant went into operation in 1928 (333 MGD)</a:t>
            </a:r>
          </a:p>
          <a:p>
            <a:r>
              <a:rPr lang="en-US" altLang="en-US" dirty="0" smtClean="0"/>
              <a:t>Deep tunnel placed into service in 1980.  Still waiting for reservoir</a:t>
            </a:r>
          </a:p>
          <a:p>
            <a:endParaRPr lang="en-US" altLang="en-US" dirty="0" smtClean="0"/>
          </a:p>
          <a:p>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50528" indent="-288665">
              <a:defRPr>
                <a:solidFill>
                  <a:schemeClr val="tx1"/>
                </a:solidFill>
                <a:latin typeface="Tahoma" pitchFamily="34" charset="0"/>
              </a:defRPr>
            </a:lvl2pPr>
            <a:lvl3pPr marL="1154659" indent="-230932">
              <a:defRPr>
                <a:solidFill>
                  <a:schemeClr val="tx1"/>
                </a:solidFill>
                <a:latin typeface="Tahoma" pitchFamily="34" charset="0"/>
              </a:defRPr>
            </a:lvl3pPr>
            <a:lvl4pPr marL="1616522" indent="-230932">
              <a:defRPr>
                <a:solidFill>
                  <a:schemeClr val="tx1"/>
                </a:solidFill>
                <a:latin typeface="Tahoma" pitchFamily="34" charset="0"/>
              </a:defRPr>
            </a:lvl4pPr>
            <a:lvl5pPr marL="2078385" indent="-230932">
              <a:defRPr>
                <a:solidFill>
                  <a:schemeClr val="tx1"/>
                </a:solidFill>
                <a:latin typeface="Tahoma" pitchFamily="34" charset="0"/>
              </a:defRPr>
            </a:lvl5pPr>
            <a:lvl6pPr marL="2540249" indent="-230932" eaLnBrk="0" fontAlgn="base" hangingPunct="0">
              <a:spcBef>
                <a:spcPct val="0"/>
              </a:spcBef>
              <a:spcAft>
                <a:spcPct val="0"/>
              </a:spcAft>
              <a:defRPr>
                <a:solidFill>
                  <a:schemeClr val="tx1"/>
                </a:solidFill>
                <a:latin typeface="Tahoma" pitchFamily="34" charset="0"/>
              </a:defRPr>
            </a:lvl6pPr>
            <a:lvl7pPr marL="3002112" indent="-230932" eaLnBrk="0" fontAlgn="base" hangingPunct="0">
              <a:spcBef>
                <a:spcPct val="0"/>
              </a:spcBef>
              <a:spcAft>
                <a:spcPct val="0"/>
              </a:spcAft>
              <a:defRPr>
                <a:solidFill>
                  <a:schemeClr val="tx1"/>
                </a:solidFill>
                <a:latin typeface="Tahoma" pitchFamily="34" charset="0"/>
              </a:defRPr>
            </a:lvl7pPr>
            <a:lvl8pPr marL="3463976" indent="-230932" eaLnBrk="0" fontAlgn="base" hangingPunct="0">
              <a:spcBef>
                <a:spcPct val="0"/>
              </a:spcBef>
              <a:spcAft>
                <a:spcPct val="0"/>
              </a:spcAft>
              <a:defRPr>
                <a:solidFill>
                  <a:schemeClr val="tx1"/>
                </a:solidFill>
                <a:latin typeface="Tahoma" pitchFamily="34" charset="0"/>
              </a:defRPr>
            </a:lvl8pPr>
            <a:lvl9pPr marL="3925839" indent="-230932" eaLnBrk="0" fontAlgn="base" hangingPunct="0">
              <a:spcBef>
                <a:spcPct val="0"/>
              </a:spcBef>
              <a:spcAft>
                <a:spcPct val="0"/>
              </a:spcAft>
              <a:defRPr>
                <a:solidFill>
                  <a:schemeClr val="tx1"/>
                </a:solidFill>
                <a:latin typeface="Tahoma" pitchFamily="34" charset="0"/>
              </a:defRPr>
            </a:lvl9pPr>
          </a:lstStyle>
          <a:p>
            <a:fld id="{5255AAE3-B410-4113-9A7E-7BABFA89E906}"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6</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7</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8</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r>
              <a:rPr lang="en-US" dirty="0" smtClean="0"/>
              <a:t>The NMC are as follows: 1. Proper operation and regular maintenance programs for the sewer system and CSO outfalls 2. Maximum use of the collection system for storage 3. Review and modification of pretreatment requirements to ensure that CSO impacts are minimized 4. Maximization of flow to the POTW for treatment 5. Elimination of CSOs during dry weather 6. Control of solid and floatable materials in CSOs 7. Pollution prevention programs to reduce containments in CSOs 8. Public notification to ensure that the public receives adequate notification of CSO occurrences and CSO impacts 9. Monitoring to effectively characterize CSO impacts and the efficacy of CSO controls. </a:t>
            </a:r>
            <a:endParaRPr lang="en-US" alt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6699" eaLnBrk="0" hangingPunct="0">
              <a:spcBef>
                <a:spcPct val="30000"/>
              </a:spcBef>
              <a:defRPr sz="1200">
                <a:solidFill>
                  <a:schemeClr val="tx1"/>
                </a:solidFill>
                <a:latin typeface="Calibri" pitchFamily="34" charset="0"/>
                <a:ea typeface="ＭＳ Ｐゴシック" pitchFamily="34" charset="-128"/>
              </a:defRPr>
            </a:lvl1pPr>
            <a:lvl2pPr marL="746805" indent="-287233" defTabSz="936699" eaLnBrk="0" hangingPunct="0">
              <a:spcBef>
                <a:spcPct val="30000"/>
              </a:spcBef>
              <a:defRPr sz="1200">
                <a:solidFill>
                  <a:schemeClr val="tx1"/>
                </a:solidFill>
                <a:latin typeface="Calibri" pitchFamily="34" charset="0"/>
                <a:ea typeface="ＭＳ Ｐゴシック" pitchFamily="34" charset="-128"/>
              </a:defRPr>
            </a:lvl2pPr>
            <a:lvl3pPr marL="1148931" indent="-229786" defTabSz="936699" eaLnBrk="0" hangingPunct="0">
              <a:spcBef>
                <a:spcPct val="30000"/>
              </a:spcBef>
              <a:defRPr sz="1200">
                <a:solidFill>
                  <a:schemeClr val="tx1"/>
                </a:solidFill>
                <a:latin typeface="Calibri" pitchFamily="34" charset="0"/>
                <a:ea typeface="ＭＳ Ｐゴシック" pitchFamily="34" charset="-128"/>
              </a:defRPr>
            </a:lvl3pPr>
            <a:lvl4pPr marL="1608503" indent="-229786" defTabSz="936699" eaLnBrk="0" hangingPunct="0">
              <a:spcBef>
                <a:spcPct val="30000"/>
              </a:spcBef>
              <a:defRPr sz="1200">
                <a:solidFill>
                  <a:schemeClr val="tx1"/>
                </a:solidFill>
                <a:latin typeface="Calibri" pitchFamily="34" charset="0"/>
                <a:ea typeface="ＭＳ Ｐゴシック" pitchFamily="34" charset="-128"/>
              </a:defRPr>
            </a:lvl4pPr>
            <a:lvl5pPr marL="2068075" indent="-229786" defTabSz="936699" eaLnBrk="0" hangingPunct="0">
              <a:spcBef>
                <a:spcPct val="30000"/>
              </a:spcBef>
              <a:defRPr sz="1200">
                <a:solidFill>
                  <a:schemeClr val="tx1"/>
                </a:solidFill>
                <a:latin typeface="Calibri" pitchFamily="34" charset="0"/>
                <a:ea typeface="ＭＳ Ｐゴシック" pitchFamily="34" charset="-128"/>
              </a:defRPr>
            </a:lvl5pPr>
            <a:lvl6pPr marL="2527649"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87221"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46793"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06365" indent="-229786" defTabSz="93669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B726EC7-E6D3-4FB9-B500-24704F9AAADB}" type="slidenum">
              <a:rPr lang="en-US" altLang="en-US">
                <a:solidFill>
                  <a:prstClr val="black"/>
                </a:solidFill>
                <a:latin typeface="Arial" charset="0"/>
              </a:rPr>
              <a:pPr>
                <a:spcBef>
                  <a:spcPct val="0"/>
                </a:spcBef>
              </a:pPr>
              <a:t>9</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3120911F-BDBA-4363-99B2-AF2972F207E7}" type="slidenum">
              <a:rPr lang="en-US" altLang="en-US"/>
              <a:pPr>
                <a:defRPr/>
              </a:pPr>
              <a:t>‹#›</a:t>
            </a:fld>
            <a:endParaRPr lang="en-US" altLang="en-US"/>
          </a:p>
        </p:txBody>
      </p:sp>
    </p:spTree>
    <p:extLst>
      <p:ext uri="{BB962C8B-B14F-4D97-AF65-F5344CB8AC3E}">
        <p14:creationId xmlns:p14="http://schemas.microsoft.com/office/powerpoint/2010/main" val="3883343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AFAF34E8-89F3-4BF3-A9F4-E114FD7920C7}" type="slidenum">
              <a:rPr lang="en-US" altLang="en-US"/>
              <a:pPr>
                <a:defRPr/>
              </a:pPr>
              <a:t>‹#›</a:t>
            </a:fld>
            <a:endParaRPr lang="en-US" altLang="en-US"/>
          </a:p>
        </p:txBody>
      </p:sp>
    </p:spTree>
    <p:extLst>
      <p:ext uri="{BB962C8B-B14F-4D97-AF65-F5344CB8AC3E}">
        <p14:creationId xmlns:p14="http://schemas.microsoft.com/office/powerpoint/2010/main" val="38817988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BEC63A7E-8FD1-40DF-A4E8-894E62543A3C}" type="slidenum">
              <a:rPr lang="en-US" altLang="en-US"/>
              <a:pPr>
                <a:defRPr/>
              </a:pPr>
              <a:t>‹#›</a:t>
            </a:fld>
            <a:endParaRPr lang="en-US" altLang="en-US"/>
          </a:p>
        </p:txBody>
      </p:sp>
    </p:spTree>
    <p:extLst>
      <p:ext uri="{BB962C8B-B14F-4D97-AF65-F5344CB8AC3E}">
        <p14:creationId xmlns:p14="http://schemas.microsoft.com/office/powerpoint/2010/main" val="365717817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239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17C43484-A551-4F9C-B709-1F48EE99EB9A}" type="slidenum">
              <a:rPr lang="en-US" altLang="en-US"/>
              <a:pPr>
                <a:defRPr/>
              </a:pPr>
              <a:t>‹#›</a:t>
            </a:fld>
            <a:endParaRPr lang="en-US" altLang="en-US"/>
          </a:p>
        </p:txBody>
      </p:sp>
    </p:spTree>
    <p:extLst>
      <p:ext uri="{BB962C8B-B14F-4D97-AF65-F5344CB8AC3E}">
        <p14:creationId xmlns:p14="http://schemas.microsoft.com/office/powerpoint/2010/main" val="2085251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5B233ED1-4337-494A-A423-5C774A631A14}" type="slidenum">
              <a:rPr lang="en-US" altLang="en-US"/>
              <a:pPr>
                <a:defRPr/>
              </a:pPr>
              <a:t>‹#›</a:t>
            </a:fld>
            <a:endParaRPr lang="en-US" altLang="en-US"/>
          </a:p>
        </p:txBody>
      </p:sp>
    </p:spTree>
    <p:extLst>
      <p:ext uri="{BB962C8B-B14F-4D97-AF65-F5344CB8AC3E}">
        <p14:creationId xmlns:p14="http://schemas.microsoft.com/office/powerpoint/2010/main" val="41363043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2C9FD6C2-BB86-4763-8D53-8A15EA1EDB21}" type="slidenum">
              <a:rPr lang="en-US" altLang="en-US"/>
              <a:pPr>
                <a:defRPr/>
              </a:pPr>
              <a:t>‹#›</a:t>
            </a:fld>
            <a:endParaRPr lang="en-US" altLang="en-US"/>
          </a:p>
        </p:txBody>
      </p:sp>
    </p:spTree>
    <p:extLst>
      <p:ext uri="{BB962C8B-B14F-4D97-AF65-F5344CB8AC3E}">
        <p14:creationId xmlns:p14="http://schemas.microsoft.com/office/powerpoint/2010/main" val="6489198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125C4168-6D6E-403C-A345-502B74E90AEE}" type="slidenum">
              <a:rPr lang="en-US" altLang="en-US"/>
              <a:pPr>
                <a:defRPr/>
              </a:pPr>
              <a:t>‹#›</a:t>
            </a:fld>
            <a:endParaRPr lang="en-US" altLang="en-US"/>
          </a:p>
        </p:txBody>
      </p:sp>
    </p:spTree>
    <p:extLst>
      <p:ext uri="{BB962C8B-B14F-4D97-AF65-F5344CB8AC3E}">
        <p14:creationId xmlns:p14="http://schemas.microsoft.com/office/powerpoint/2010/main" val="26624324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ltLang="en-US"/>
          </a:p>
        </p:txBody>
      </p:sp>
      <p:sp>
        <p:nvSpPr>
          <p:cNvPr id="8" name="Slide Number Placeholder 5"/>
          <p:cNvSpPr>
            <a:spLocks noGrp="1"/>
          </p:cNvSpPr>
          <p:nvPr>
            <p:ph type="sldNum" sz="quarter" idx="11"/>
          </p:nvPr>
        </p:nvSpPr>
        <p:spPr/>
        <p:txBody>
          <a:bodyPr/>
          <a:lstStyle>
            <a:lvl1pPr>
              <a:defRPr/>
            </a:lvl1pPr>
          </a:lstStyle>
          <a:p>
            <a:pPr>
              <a:defRPr/>
            </a:pPr>
            <a:fld id="{874BB716-5438-483F-88F5-D8C1106E54EF}" type="slidenum">
              <a:rPr lang="en-US" altLang="en-US"/>
              <a:pPr>
                <a:defRPr/>
              </a:pPr>
              <a:t>‹#›</a:t>
            </a:fld>
            <a:endParaRPr lang="en-US" altLang="en-US"/>
          </a:p>
        </p:txBody>
      </p:sp>
    </p:spTree>
    <p:extLst>
      <p:ext uri="{BB962C8B-B14F-4D97-AF65-F5344CB8AC3E}">
        <p14:creationId xmlns:p14="http://schemas.microsoft.com/office/powerpoint/2010/main" val="228588925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2AE9CC32-4C4A-43EB-B17D-07DD7701484C}" type="slidenum">
              <a:rPr lang="en-US" altLang="en-US"/>
              <a:pPr>
                <a:defRPr/>
              </a:pPr>
              <a:t>‹#›</a:t>
            </a:fld>
            <a:endParaRPr lang="en-US" altLang="en-US"/>
          </a:p>
        </p:txBody>
      </p:sp>
    </p:spTree>
    <p:extLst>
      <p:ext uri="{BB962C8B-B14F-4D97-AF65-F5344CB8AC3E}">
        <p14:creationId xmlns:p14="http://schemas.microsoft.com/office/powerpoint/2010/main" val="29696409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ltLang="en-US"/>
          </a:p>
        </p:txBody>
      </p:sp>
      <p:sp>
        <p:nvSpPr>
          <p:cNvPr id="3" name="Slide Number Placeholder 5"/>
          <p:cNvSpPr>
            <a:spLocks noGrp="1"/>
          </p:cNvSpPr>
          <p:nvPr>
            <p:ph type="sldNum" sz="quarter" idx="11"/>
          </p:nvPr>
        </p:nvSpPr>
        <p:spPr/>
        <p:txBody>
          <a:bodyPr/>
          <a:lstStyle>
            <a:lvl1pPr>
              <a:defRPr/>
            </a:lvl1pPr>
          </a:lstStyle>
          <a:p>
            <a:pPr>
              <a:defRPr/>
            </a:pPr>
            <a:fld id="{7A325275-83DD-4376-AA37-E312C01477D7}" type="slidenum">
              <a:rPr lang="en-US" altLang="en-US"/>
              <a:pPr>
                <a:defRPr/>
              </a:pPr>
              <a:t>‹#›</a:t>
            </a:fld>
            <a:endParaRPr lang="en-US" altLang="en-US"/>
          </a:p>
        </p:txBody>
      </p:sp>
    </p:spTree>
    <p:extLst>
      <p:ext uri="{BB962C8B-B14F-4D97-AF65-F5344CB8AC3E}">
        <p14:creationId xmlns:p14="http://schemas.microsoft.com/office/powerpoint/2010/main" val="40209155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E68AB993-86C8-4734-B424-22C7EBEBC817}" type="slidenum">
              <a:rPr lang="en-US" altLang="en-US"/>
              <a:pPr>
                <a:defRPr/>
              </a:pPr>
              <a:t>‹#›</a:t>
            </a:fld>
            <a:endParaRPr lang="en-US" altLang="en-US"/>
          </a:p>
        </p:txBody>
      </p:sp>
    </p:spTree>
    <p:extLst>
      <p:ext uri="{BB962C8B-B14F-4D97-AF65-F5344CB8AC3E}">
        <p14:creationId xmlns:p14="http://schemas.microsoft.com/office/powerpoint/2010/main" val="14274709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364F1E8F-D0ED-46B6-AA7B-030E6D87CB0F}" type="slidenum">
              <a:rPr lang="en-US" altLang="en-US"/>
              <a:pPr>
                <a:defRPr/>
              </a:pPr>
              <a:t>‹#›</a:t>
            </a:fld>
            <a:endParaRPr lang="en-US" altLang="en-US"/>
          </a:p>
        </p:txBody>
      </p:sp>
    </p:spTree>
    <p:extLst>
      <p:ext uri="{BB962C8B-B14F-4D97-AF65-F5344CB8AC3E}">
        <p14:creationId xmlns:p14="http://schemas.microsoft.com/office/powerpoint/2010/main" val="2001194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274638"/>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fontAlgn="base">
              <a:spcBef>
                <a:spcPct val="0"/>
              </a:spcBef>
              <a:spcAft>
                <a:spcPct val="0"/>
              </a:spcAft>
              <a:defRPr/>
            </a:pPr>
            <a:fld id="{CD26CBB7-7A3D-47C6-AC9D-7AF3CDADBDE5}" type="slidenum">
              <a:rPr lang="en-US" altLang="en-US">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cxnSp>
        <p:nvCxnSpPr>
          <p:cNvPr id="4" name="Straight Connector 3"/>
          <p:cNvCxnSpPr/>
          <p:nvPr userDrawn="1"/>
        </p:nvCxnSpPr>
        <p:spPr>
          <a:xfrm>
            <a:off x="381000" y="1463675"/>
            <a:ext cx="8382000" cy="1588"/>
          </a:xfrm>
          <a:prstGeom prst="line">
            <a:avLst/>
          </a:prstGeom>
          <a:ln w="22225" cap="rnd">
            <a:bevel/>
          </a:ln>
          <a:effectLst>
            <a:innerShdw blurRad="63500" dist="508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 name="Straight Connector 4"/>
          <p:cNvCxnSpPr/>
          <p:nvPr userDrawn="1"/>
        </p:nvCxnSpPr>
        <p:spPr>
          <a:xfrm>
            <a:off x="381000" y="1387475"/>
            <a:ext cx="8382000" cy="1588"/>
          </a:xfrm>
          <a:prstGeom prst="line">
            <a:avLst/>
          </a:prstGeom>
          <a:ln w="22225" cap="rnd">
            <a:solidFill>
              <a:schemeClr val="tx1"/>
            </a:solidFill>
            <a:bevel/>
          </a:ln>
          <a:effectLst>
            <a:innerShdw blurRad="63500" dist="508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1032" name="Picture 1" descr="coe logo.t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228600"/>
            <a:ext cx="10937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6648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ransition>
    <p:fade/>
  </p:transition>
  <p:hf hdr="0" ftr="0"/>
  <p:txStyles>
    <p:titleStyle>
      <a:lvl1pPr algn="l" rtl="0" eaLnBrk="0" fontAlgn="base" hangingPunct="0">
        <a:spcBef>
          <a:spcPct val="0"/>
        </a:spcBef>
        <a:spcAft>
          <a:spcPct val="0"/>
        </a:spcAft>
        <a:defRPr sz="4400" kern="1200">
          <a:solidFill>
            <a:schemeClr val="tx1"/>
          </a:solidFill>
          <a:latin typeface="+mj-lt"/>
          <a:ea typeface="ＭＳ Ｐゴシック" charset="0"/>
          <a:cs typeface="+mj-cs"/>
        </a:defRPr>
      </a:lvl1pPr>
      <a:lvl2pPr algn="l" rtl="0" eaLnBrk="0" fontAlgn="base" hangingPunct="0">
        <a:spcBef>
          <a:spcPct val="0"/>
        </a:spcBef>
        <a:spcAft>
          <a:spcPct val="0"/>
        </a:spcAft>
        <a:defRPr sz="4400">
          <a:solidFill>
            <a:schemeClr val="tx1"/>
          </a:solidFill>
          <a:latin typeface="Calibri" pitchFamily="34" charset="0"/>
          <a:ea typeface="ＭＳ Ｐゴシック" charset="0"/>
        </a:defRPr>
      </a:lvl2pPr>
      <a:lvl3pPr algn="l" rtl="0" eaLnBrk="0" fontAlgn="base" hangingPunct="0">
        <a:spcBef>
          <a:spcPct val="0"/>
        </a:spcBef>
        <a:spcAft>
          <a:spcPct val="0"/>
        </a:spcAft>
        <a:defRPr sz="4400">
          <a:solidFill>
            <a:schemeClr val="tx1"/>
          </a:solidFill>
          <a:latin typeface="Calibri" pitchFamily="34" charset="0"/>
          <a:ea typeface="ＭＳ Ｐゴシック" charset="0"/>
        </a:defRPr>
      </a:lvl3pPr>
      <a:lvl4pPr algn="l" rtl="0" eaLnBrk="0" fontAlgn="base" hangingPunct="0">
        <a:spcBef>
          <a:spcPct val="0"/>
        </a:spcBef>
        <a:spcAft>
          <a:spcPct val="0"/>
        </a:spcAft>
        <a:defRPr sz="4400">
          <a:solidFill>
            <a:schemeClr val="tx1"/>
          </a:solidFill>
          <a:latin typeface="Calibri" pitchFamily="34" charset="0"/>
          <a:ea typeface="ＭＳ Ｐゴシック" charset="0"/>
        </a:defRPr>
      </a:lvl4pPr>
      <a:lvl5pPr algn="l"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1</a:t>
            </a:fld>
            <a:endParaRPr lang="en-US" altLang="en-US" sz="1200">
              <a:solidFill>
                <a:srgbClr val="898989"/>
              </a:solidFill>
            </a:endParaRPr>
          </a:p>
        </p:txBody>
      </p:sp>
      <p:sp>
        <p:nvSpPr>
          <p:cNvPr id="2051" name="Text Box 9"/>
          <p:cNvSpPr txBox="1">
            <a:spLocks noChangeArrowheads="1"/>
          </p:cNvSpPr>
          <p:nvPr/>
        </p:nvSpPr>
        <p:spPr bwMode="auto">
          <a:xfrm>
            <a:off x="1066800" y="2133600"/>
            <a:ext cx="7086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defRPr/>
            </a:pPr>
            <a:r>
              <a:rPr lang="en-US" sz="4400" dirty="0" smtClean="0"/>
              <a:t>National Pollutant Discharge Elimination System (NPDES) Combine Sewer Overflow Operational Plan </a:t>
            </a:r>
          </a:p>
          <a:p>
            <a:pPr algn="ctr">
              <a:defRPr/>
            </a:pPr>
            <a:r>
              <a:rPr lang="en-US" sz="4400" dirty="0" smtClean="0"/>
              <a:t>December 19, 2019</a:t>
            </a:r>
            <a:endParaRPr lang="en-US" sz="4400" dirty="0"/>
          </a:p>
        </p:txBody>
      </p:sp>
    </p:spTree>
    <p:extLst>
      <p:ext uri="{BB962C8B-B14F-4D97-AF65-F5344CB8AC3E}">
        <p14:creationId xmlns:p14="http://schemas.microsoft.com/office/powerpoint/2010/main" val="355712161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Administrative Controls</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800" dirty="0"/>
              <a:t>The City of Evanston has adopted and administrated the following ordinances and regulations in order to enforce the City’s CSO and pollution control strategies</a:t>
            </a:r>
            <a:r>
              <a:rPr lang="en-US" sz="2800" dirty="0" smtClean="0"/>
              <a:t>:</a:t>
            </a:r>
            <a:endParaRPr lang="en-US" sz="2800" dirty="0"/>
          </a:p>
          <a:p>
            <a:pPr lvl="1"/>
            <a:r>
              <a:rPr lang="en-US" sz="2400" dirty="0"/>
              <a:t>City Evanston Sewer Use Ordinance</a:t>
            </a:r>
          </a:p>
          <a:p>
            <a:pPr lvl="1"/>
            <a:r>
              <a:rPr lang="en-US" sz="2400" dirty="0"/>
              <a:t>MWRD Ordinance</a:t>
            </a:r>
          </a:p>
          <a:p>
            <a:pPr lvl="1"/>
            <a:r>
              <a:rPr lang="en-US" sz="2400" dirty="0"/>
              <a:t>City of Evanston Plumbing </a:t>
            </a:r>
            <a:r>
              <a:rPr lang="en-US" sz="2400" dirty="0" smtClean="0"/>
              <a:t>Code</a:t>
            </a:r>
            <a:r>
              <a:rPr lang="en-US" sz="2800" dirty="0"/>
              <a:t> </a:t>
            </a:r>
          </a:p>
          <a:p>
            <a:pPr marL="0" indent="0">
              <a:buNone/>
            </a:pPr>
            <a:endParaRPr lang="en-US" sz="2800"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10</a:t>
            </a:fld>
            <a:endParaRPr lang="en-US" altLang="en-US" sz="1200">
              <a:solidFill>
                <a:srgbClr val="898989"/>
              </a:solidFill>
            </a:endParaRPr>
          </a:p>
        </p:txBody>
      </p:sp>
    </p:spTree>
    <p:extLst>
      <p:ext uri="{BB962C8B-B14F-4D97-AF65-F5344CB8AC3E}">
        <p14:creationId xmlns:p14="http://schemas.microsoft.com/office/powerpoint/2010/main" val="8806533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Administrative Controls</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800" dirty="0"/>
              <a:t>The City of Evanston is using a computer database system to maintain physical data on its sewer collection system and to keep an inventory of all other activities, including sewer system operational and maintenance activities.</a:t>
            </a:r>
          </a:p>
          <a:p>
            <a:pPr marL="0" indent="0">
              <a:buNone/>
            </a:pPr>
            <a:endParaRPr lang="en-US" sz="2800"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11</a:t>
            </a:fld>
            <a:endParaRPr lang="en-US" altLang="en-US" sz="1200">
              <a:solidFill>
                <a:srgbClr val="898989"/>
              </a:solidFill>
            </a:endParaRPr>
          </a:p>
        </p:txBody>
      </p:sp>
    </p:spTree>
    <p:extLst>
      <p:ext uri="{BB962C8B-B14F-4D97-AF65-F5344CB8AC3E}">
        <p14:creationId xmlns:p14="http://schemas.microsoft.com/office/powerpoint/2010/main" val="19400923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Operational &amp; Maintenance Programs</a:t>
            </a:r>
            <a:endParaRPr lang="en-US" dirty="0"/>
          </a:p>
        </p:txBody>
      </p:sp>
      <p:sp>
        <p:nvSpPr>
          <p:cNvPr id="3" name="Content Placeholder 2"/>
          <p:cNvSpPr>
            <a:spLocks noGrp="1"/>
          </p:cNvSpPr>
          <p:nvPr>
            <p:ph idx="1"/>
          </p:nvPr>
        </p:nvSpPr>
        <p:spPr>
          <a:xfrm>
            <a:off x="304800" y="1600200"/>
            <a:ext cx="8382000" cy="5257800"/>
          </a:xfrm>
        </p:spPr>
        <p:txBody>
          <a:bodyPr/>
          <a:lstStyle/>
          <a:p>
            <a:r>
              <a:rPr lang="en-US" sz="2700" dirty="0"/>
              <a:t>The Water Production Bureau of the Public Works Agency has the overall responsibilities to oversee the Operational and Maintenance (O&amp;M) programs for the City of Evanston. </a:t>
            </a:r>
            <a:endParaRPr lang="en-US" sz="2700" dirty="0" smtClean="0"/>
          </a:p>
          <a:p>
            <a:r>
              <a:rPr lang="en-US" sz="2700" dirty="0" smtClean="0"/>
              <a:t>Routine </a:t>
            </a:r>
            <a:r>
              <a:rPr lang="en-US" sz="2700" dirty="0"/>
              <a:t>sewer system maintenance tasks are carried out by designated staff from the Sewer Section and are closely supervised by crew chiefs and/or the Sewer Supervisor</a:t>
            </a:r>
            <a:r>
              <a:rPr lang="en-US" sz="2700" dirty="0" smtClean="0"/>
              <a:t>.</a:t>
            </a:r>
          </a:p>
          <a:p>
            <a:r>
              <a:rPr lang="en-US" sz="2700" dirty="0"/>
              <a:t>Funding for the sewer system O&amp;M as well as capital project is available from the Sewer Fund.  This is an </a:t>
            </a:r>
            <a:r>
              <a:rPr lang="en-US" sz="2700" dirty="0" smtClean="0"/>
              <a:t>Enterprise </a:t>
            </a:r>
            <a:r>
              <a:rPr lang="en-US" sz="2700" dirty="0"/>
              <a:t>F</a:t>
            </a:r>
            <a:r>
              <a:rPr lang="en-US" sz="2700" dirty="0" smtClean="0"/>
              <a:t>und </a:t>
            </a:r>
            <a:r>
              <a:rPr lang="en-US" sz="2700" dirty="0"/>
              <a:t>with revenues generated by a sewer service </a:t>
            </a:r>
            <a:r>
              <a:rPr lang="en-US" sz="2700" dirty="0" smtClean="0"/>
              <a:t>charge ($3.39/100 </a:t>
            </a:r>
            <a:r>
              <a:rPr lang="en-US" sz="2700" dirty="0" err="1" smtClean="0"/>
              <a:t>cu.ft</a:t>
            </a:r>
            <a:r>
              <a:rPr lang="en-US" sz="2700" dirty="0" smtClean="0"/>
              <a:t>.). </a:t>
            </a:r>
            <a:endParaRPr lang="en-US" sz="2700" dirty="0"/>
          </a:p>
          <a:p>
            <a:pPr marL="0" indent="0">
              <a:buNone/>
            </a:pPr>
            <a:endParaRPr lang="en-US" sz="2800"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12</a:t>
            </a:fld>
            <a:endParaRPr lang="en-US" altLang="en-US" sz="1200" dirty="0">
              <a:solidFill>
                <a:srgbClr val="898989"/>
              </a:solidFill>
            </a:endParaRPr>
          </a:p>
        </p:txBody>
      </p:sp>
    </p:spTree>
    <p:extLst>
      <p:ext uri="{BB962C8B-B14F-4D97-AF65-F5344CB8AC3E}">
        <p14:creationId xmlns:p14="http://schemas.microsoft.com/office/powerpoint/2010/main" val="25665804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Operational &amp; Maintenance Programs</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800" dirty="0"/>
              <a:t>The Evanston O&amp;M programs were specifically designed to ensure that its CSS will function effectively, and will reduce the magnitude, frequency, and duration of CSOs to the minimum level. The current O&amp;M programs are including the following</a:t>
            </a:r>
            <a:r>
              <a:rPr lang="en-US" sz="2800" dirty="0" smtClean="0"/>
              <a:t>:</a:t>
            </a:r>
            <a:endParaRPr lang="en-US" sz="2800" dirty="0"/>
          </a:p>
          <a:p>
            <a:pPr marL="400050" lvl="1" indent="0">
              <a:buNone/>
            </a:pPr>
            <a:r>
              <a:rPr lang="en-US" sz="2400" dirty="0"/>
              <a:t>•	Sewer Inspection/Rehabilitation Program</a:t>
            </a:r>
          </a:p>
          <a:p>
            <a:pPr marL="400050" lvl="1" indent="0">
              <a:buNone/>
            </a:pPr>
            <a:r>
              <a:rPr lang="en-US" sz="2400" dirty="0"/>
              <a:t>•	Sewer Cleaning/Flushing Program</a:t>
            </a:r>
          </a:p>
          <a:p>
            <a:pPr marL="400050" lvl="1" indent="0">
              <a:buNone/>
            </a:pPr>
            <a:r>
              <a:rPr lang="en-US" sz="2400" dirty="0"/>
              <a:t>•	Catch Basin Cleaning Program</a:t>
            </a:r>
          </a:p>
          <a:p>
            <a:pPr marL="400050" lvl="1" indent="0">
              <a:buNone/>
            </a:pPr>
            <a:r>
              <a:rPr lang="en-US" sz="2400" dirty="0"/>
              <a:t>•	Emergency Sewer Repairs Program</a:t>
            </a:r>
          </a:p>
          <a:p>
            <a:pPr marL="400050" lvl="1" indent="0">
              <a:buNone/>
            </a:pPr>
            <a:r>
              <a:rPr lang="en-US" sz="2400" dirty="0"/>
              <a:t>•	Regular Street Cleaning Program</a:t>
            </a:r>
          </a:p>
          <a:p>
            <a:pPr marL="0" indent="0">
              <a:buNone/>
            </a:pPr>
            <a:r>
              <a:rPr lang="en-US" sz="2800" dirty="0"/>
              <a:t> </a:t>
            </a:r>
          </a:p>
          <a:p>
            <a:pPr marL="0" indent="0">
              <a:buNone/>
            </a:pPr>
            <a:endParaRPr lang="en-US" sz="2800"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13</a:t>
            </a:fld>
            <a:endParaRPr lang="en-US" altLang="en-US" sz="1200">
              <a:solidFill>
                <a:srgbClr val="898989"/>
              </a:solidFill>
            </a:endParaRPr>
          </a:p>
        </p:txBody>
      </p:sp>
    </p:spTree>
    <p:extLst>
      <p:ext uri="{BB962C8B-B14F-4D97-AF65-F5344CB8AC3E}">
        <p14:creationId xmlns:p14="http://schemas.microsoft.com/office/powerpoint/2010/main" val="36049172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Pollution Notification Plan</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800" dirty="0" smtClean="0"/>
              <a:t>Evanston’s </a:t>
            </a:r>
            <a:r>
              <a:rPr lang="en-US" sz="2800" dirty="0"/>
              <a:t>CSO public notification plan is completed in conjunction with the MWRD since the occurrence of CSOs is directly impacted by the operation of the MWRD sewer system. </a:t>
            </a:r>
            <a:endParaRPr lang="en-US" sz="2800" dirty="0" smtClean="0"/>
          </a:p>
          <a:p>
            <a:r>
              <a:rPr lang="en-US" sz="2800" dirty="0"/>
              <a:t>The MWRD has created a web page on their website to inform the general public of the occurrence of CSOs on the Chicago Area Waterways (CAWS). </a:t>
            </a:r>
          </a:p>
          <a:p>
            <a:pPr marL="0" indent="0">
              <a:buNone/>
            </a:pPr>
            <a:endParaRPr lang="en-US" sz="2800"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14</a:t>
            </a:fld>
            <a:endParaRPr lang="en-US" altLang="en-US" sz="1200">
              <a:solidFill>
                <a:srgbClr val="898989"/>
              </a:solidFill>
            </a:endParaRPr>
          </a:p>
        </p:txBody>
      </p:sp>
    </p:spTree>
    <p:extLst>
      <p:ext uri="{BB962C8B-B14F-4D97-AF65-F5344CB8AC3E}">
        <p14:creationId xmlns:p14="http://schemas.microsoft.com/office/powerpoint/2010/main" val="395023594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Pollution Notification Plan</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800" dirty="0"/>
              <a:t>A Geographic Information System (GIS) based map of the waterways appears on the web page depicting the occurrence of CSOs and waterway diversions to Lake Michigan. </a:t>
            </a:r>
            <a:endParaRPr lang="en-US" sz="2800" dirty="0" smtClean="0"/>
          </a:p>
          <a:p>
            <a:r>
              <a:rPr lang="en-US" sz="2800" dirty="0"/>
              <a:t>This map is updated on a daily </a:t>
            </a:r>
            <a:r>
              <a:rPr lang="en-US" sz="2800" dirty="0" smtClean="0"/>
              <a:t>basis based on information received from the </a:t>
            </a:r>
            <a:r>
              <a:rPr lang="en-US" sz="2800" smtClean="0"/>
              <a:t>control structures </a:t>
            </a:r>
            <a:r>
              <a:rPr lang="en-US" sz="2800" dirty="0"/>
              <a:t>seven days per week.  The North Shore Channel through Evanston is depicted on the map.  Upon occurrence of a CSO along the Channel, a point on the map will designate the location of that CSO discharge.  </a:t>
            </a:r>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15</a:t>
            </a:fld>
            <a:endParaRPr lang="en-US" altLang="en-US" sz="1200">
              <a:solidFill>
                <a:srgbClr val="898989"/>
              </a:solidFill>
            </a:endParaRPr>
          </a:p>
        </p:txBody>
      </p:sp>
    </p:spTree>
    <p:extLst>
      <p:ext uri="{BB962C8B-B14F-4D97-AF65-F5344CB8AC3E}">
        <p14:creationId xmlns:p14="http://schemas.microsoft.com/office/powerpoint/2010/main" val="26424238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Pollution Notification Plan</a:t>
            </a:r>
            <a:endParaRPr lang="en-US" dirty="0"/>
          </a:p>
        </p:txBody>
      </p:sp>
      <p:sp>
        <p:nvSpPr>
          <p:cNvPr id="3" name="Content Placeholder 2"/>
          <p:cNvSpPr>
            <a:spLocks noGrp="1"/>
          </p:cNvSpPr>
          <p:nvPr>
            <p:ph idx="1"/>
          </p:nvPr>
        </p:nvSpPr>
        <p:spPr/>
        <p:txBody>
          <a:bodyPr/>
          <a:lstStyle/>
          <a:p>
            <a:r>
              <a:rPr lang="en-US" sz="2800" dirty="0" smtClean="0"/>
              <a:t>The </a:t>
            </a:r>
            <a:r>
              <a:rPr lang="en-US" sz="2800" dirty="0"/>
              <a:t>MWRD monitors CSO discharges at seven (7) locations in Evanston.  Five (5) of these locations are at CSO outfalls owned by Evanston and two (2) are owned by the MWRD. </a:t>
            </a:r>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16</a:t>
            </a:fld>
            <a:endParaRPr lang="en-US" altLang="en-US" sz="1200">
              <a:solidFill>
                <a:srgbClr val="898989"/>
              </a:solidFill>
            </a:endParaRPr>
          </a:p>
        </p:txBody>
      </p:sp>
    </p:spTree>
    <p:extLst>
      <p:ext uri="{BB962C8B-B14F-4D97-AF65-F5344CB8AC3E}">
        <p14:creationId xmlns:p14="http://schemas.microsoft.com/office/powerpoint/2010/main" val="335265895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Annual Report</a:t>
            </a:r>
            <a:endParaRPr lang="en-US"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17</a:t>
            </a:fld>
            <a:endParaRPr lang="en-US" altLang="en-US" sz="1200">
              <a:solidFill>
                <a:srgbClr val="898989"/>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2187" y="1600200"/>
            <a:ext cx="357962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8181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Annual Report</a:t>
            </a:r>
            <a:endParaRPr lang="en-US"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18</a:t>
            </a:fld>
            <a:endParaRPr lang="en-US" altLang="en-US" sz="1200">
              <a:solidFill>
                <a:srgbClr val="898989"/>
              </a:solidFill>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3215" y="1600200"/>
            <a:ext cx="373756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33286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Annual Report</a:t>
            </a:r>
            <a:endParaRPr lang="en-US"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19</a:t>
            </a:fld>
            <a:endParaRPr lang="en-US" altLang="en-US" sz="1200">
              <a:solidFill>
                <a:srgbClr val="898989"/>
              </a:solidFill>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9040" y="1600200"/>
            <a:ext cx="330592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8890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CSO Background</a:t>
            </a:r>
            <a:endParaRPr lang="en-US" dirty="0"/>
          </a:p>
        </p:txBody>
      </p:sp>
      <p:sp>
        <p:nvSpPr>
          <p:cNvPr id="3" name="Content Placeholder 2"/>
          <p:cNvSpPr>
            <a:spLocks noGrp="1"/>
          </p:cNvSpPr>
          <p:nvPr>
            <p:ph idx="1"/>
          </p:nvPr>
        </p:nvSpPr>
        <p:spPr/>
        <p:txBody>
          <a:bodyPr/>
          <a:lstStyle/>
          <a:p>
            <a:r>
              <a:rPr lang="en-US" dirty="0"/>
              <a:t>Combined sewer systems (CSSs) are wastewater collection systems designed to </a:t>
            </a:r>
            <a:r>
              <a:rPr lang="en-US" dirty="0" smtClean="0"/>
              <a:t>carry sanitary </a:t>
            </a:r>
            <a:r>
              <a:rPr lang="en-US" dirty="0"/>
              <a:t>sewage (consisting of domestic, commercial, and industrial wastewater) and storm </a:t>
            </a:r>
            <a:r>
              <a:rPr lang="en-US" dirty="0" smtClean="0"/>
              <a:t>water (surface </a:t>
            </a:r>
            <a:r>
              <a:rPr lang="en-US" dirty="0"/>
              <a:t>drainage from rainfall or snowmelt) in a single pipe to a treatment facility. </a:t>
            </a:r>
            <a:endParaRPr lang="en-US" dirty="0" smtClean="0"/>
          </a:p>
          <a:p>
            <a:r>
              <a:rPr lang="en-US" dirty="0" smtClean="0"/>
              <a:t>CSSs serve about </a:t>
            </a:r>
            <a:r>
              <a:rPr lang="en-US" dirty="0"/>
              <a:t>43 million people in approximately 1,100 communities nationwide. </a:t>
            </a:r>
            <a:endParaRPr lang="en-US" dirty="0" smtClean="0"/>
          </a:p>
          <a:p>
            <a:pPr marL="0" indent="0">
              <a:buNone/>
            </a:pPr>
            <a:endParaRPr lang="en-US"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2</a:t>
            </a:fld>
            <a:endParaRPr lang="en-US" altLang="en-US" sz="1200">
              <a:solidFill>
                <a:srgbClr val="898989"/>
              </a:solidFill>
            </a:endParaRPr>
          </a:p>
        </p:txBody>
      </p:sp>
    </p:spTree>
    <p:extLst>
      <p:ext uri="{BB962C8B-B14F-4D97-AF65-F5344CB8AC3E}">
        <p14:creationId xmlns:p14="http://schemas.microsoft.com/office/powerpoint/2010/main" val="2888477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Annual Report</a:t>
            </a:r>
            <a:endParaRPr lang="en-US"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20</a:t>
            </a:fld>
            <a:endParaRPr lang="en-US" altLang="en-US" sz="1200">
              <a:solidFill>
                <a:srgbClr val="898989"/>
              </a:solidFill>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81225" y="1829594"/>
            <a:ext cx="47815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41986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Annual Report</a:t>
            </a:r>
            <a:endParaRPr lang="en-US"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21</a:t>
            </a:fld>
            <a:endParaRPr lang="en-US" altLang="en-US" sz="1200">
              <a:solidFill>
                <a:srgbClr val="898989"/>
              </a:solidFill>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5648" y="1600200"/>
            <a:ext cx="397270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95991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457200" y="1600200"/>
            <a:ext cx="8305800" cy="4800600"/>
          </a:xfrm>
        </p:spPr>
        <p:txBody>
          <a:bodyPr/>
          <a:lstStyle/>
          <a:p>
            <a:pPr marL="0" indent="0" algn="ctr">
              <a:buNone/>
            </a:pPr>
            <a:r>
              <a:rPr lang="en-US" dirty="0" smtClean="0"/>
              <a:t>Darrell A. King</a:t>
            </a:r>
          </a:p>
          <a:p>
            <a:pPr marL="0" indent="0" algn="ctr">
              <a:buNone/>
            </a:pPr>
            <a:r>
              <a:rPr lang="en-US" dirty="0" smtClean="0"/>
              <a:t>Water Production Bureau Chief</a:t>
            </a:r>
          </a:p>
          <a:p>
            <a:pPr marL="0" indent="0" algn="ctr">
              <a:buNone/>
            </a:pPr>
            <a:r>
              <a:rPr lang="en-US" dirty="0" smtClean="0"/>
              <a:t>Public Works Agency</a:t>
            </a:r>
          </a:p>
          <a:p>
            <a:pPr marL="0" indent="0" algn="ctr">
              <a:buNone/>
            </a:pPr>
            <a:r>
              <a:rPr lang="en-US" dirty="0" smtClean="0"/>
              <a:t>dking@cityofevanston.org</a:t>
            </a:r>
          </a:p>
          <a:p>
            <a:pPr marL="0" indent="0" algn="ctr">
              <a:buNone/>
            </a:pPr>
            <a:r>
              <a:rPr lang="en-US" dirty="0" smtClean="0"/>
              <a:t>847-448-4311</a:t>
            </a:r>
            <a:endParaRPr lang="en-US"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22</a:t>
            </a:fld>
            <a:endParaRPr lang="en-US" altLang="en-US" sz="1200">
              <a:solidFill>
                <a:srgbClr val="898989"/>
              </a:solidFill>
            </a:endParaRPr>
          </a:p>
        </p:txBody>
      </p:sp>
    </p:spTree>
    <p:extLst>
      <p:ext uri="{BB962C8B-B14F-4D97-AF65-F5344CB8AC3E}">
        <p14:creationId xmlns:p14="http://schemas.microsoft.com/office/powerpoint/2010/main" val="290088372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zoomChicagostill.0575.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a:xfrm>
            <a:off x="1485900" y="2647950"/>
            <a:ext cx="6248400" cy="1428750"/>
          </a:xfrm>
        </p:spPr>
        <p:txBody>
          <a:bodyPr>
            <a:noAutofit/>
          </a:bodyPr>
          <a:lstStyle/>
          <a:p>
            <a:pPr algn="ctr" fontAlgn="auto">
              <a:spcAft>
                <a:spcPts val="0"/>
              </a:spcAft>
              <a:defRPr/>
            </a:pPr>
            <a:r>
              <a:rPr lang="en-US" sz="6000" b="1" dirty="0" smtClean="0">
                <a:solidFill>
                  <a:schemeClr val="bg1"/>
                </a:solidFill>
              </a:rPr>
              <a:t>QUESTIONS?</a:t>
            </a:r>
          </a:p>
        </p:txBody>
      </p:sp>
    </p:spTree>
    <p:extLst>
      <p:ext uri="{BB962C8B-B14F-4D97-AF65-F5344CB8AC3E}">
        <p14:creationId xmlns:p14="http://schemas.microsoft.com/office/powerpoint/2010/main" val="24662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par>
                          <p:cTn id="8" fill="hold" nodeType="afterGroup">
                            <p:stCondLst>
                              <p:cond delay="3000"/>
                            </p:stCondLst>
                            <p:childTnLst>
                              <p:par>
                                <p:cTn id="9" presetID="15" presetClass="entr" presetSubtype="0" fill="hold" grpId="0" nodeType="afterEffect">
                                  <p:stCondLst>
                                    <p:cond delay="0"/>
                                  </p:stCondLst>
                                  <p:iterate type="lt">
                                    <p:tmPct val="10000"/>
                                  </p:iterate>
                                  <p:childTnLst>
                                    <p:set>
                                      <p:cBhvr>
                                        <p:cTn id="10" dur="1" fill="hold">
                                          <p:stCondLst>
                                            <p:cond delay="0"/>
                                          </p:stCondLst>
                                        </p:cTn>
                                        <p:tgtEl>
                                          <p:spTgt spid="43011"/>
                                        </p:tgtEl>
                                        <p:attrNameLst>
                                          <p:attrName>style.visibility</p:attrName>
                                        </p:attrNameLst>
                                      </p:cBhvr>
                                      <p:to>
                                        <p:strVal val="visible"/>
                                      </p:to>
                                    </p:set>
                                    <p:anim calcmode="lin" valueType="num">
                                      <p:cBhvr>
                                        <p:cTn id="11" dur="3000" fill="hold"/>
                                        <p:tgtEl>
                                          <p:spTgt spid="43011"/>
                                        </p:tgtEl>
                                        <p:attrNameLst>
                                          <p:attrName>ppt_w</p:attrName>
                                        </p:attrNameLst>
                                      </p:cBhvr>
                                      <p:tavLst>
                                        <p:tav tm="0">
                                          <p:val>
                                            <p:fltVal val="0"/>
                                          </p:val>
                                        </p:tav>
                                        <p:tav tm="100000">
                                          <p:val>
                                            <p:strVal val="#ppt_w"/>
                                          </p:val>
                                        </p:tav>
                                      </p:tavLst>
                                    </p:anim>
                                    <p:anim calcmode="lin" valueType="num">
                                      <p:cBhvr>
                                        <p:cTn id="12" dur="3000" fill="hold"/>
                                        <p:tgtEl>
                                          <p:spTgt spid="43011"/>
                                        </p:tgtEl>
                                        <p:attrNameLst>
                                          <p:attrName>ppt_h</p:attrName>
                                        </p:attrNameLst>
                                      </p:cBhvr>
                                      <p:tavLst>
                                        <p:tav tm="0">
                                          <p:val>
                                            <p:fltVal val="0"/>
                                          </p:val>
                                        </p:tav>
                                        <p:tav tm="100000">
                                          <p:val>
                                            <p:strVal val="#ppt_h"/>
                                          </p:val>
                                        </p:tav>
                                      </p:tavLst>
                                    </p:anim>
                                    <p:anim calcmode="lin" valueType="num">
                                      <p:cBhvr>
                                        <p:cTn id="13" dur="3000" fill="hold"/>
                                        <p:tgtEl>
                                          <p:spTgt spid="43011"/>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430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CSO Background</a:t>
            </a:r>
            <a:endParaRPr lang="en-US" dirty="0"/>
          </a:p>
        </p:txBody>
      </p:sp>
      <p:sp>
        <p:nvSpPr>
          <p:cNvPr id="3" name="Content Placeholder 2"/>
          <p:cNvSpPr>
            <a:spLocks noGrp="1"/>
          </p:cNvSpPr>
          <p:nvPr>
            <p:ph idx="1"/>
          </p:nvPr>
        </p:nvSpPr>
        <p:spPr/>
        <p:txBody>
          <a:bodyPr/>
          <a:lstStyle/>
          <a:p>
            <a:r>
              <a:rPr lang="en-US" dirty="0"/>
              <a:t>Most of </a:t>
            </a:r>
            <a:r>
              <a:rPr lang="en-US" dirty="0" smtClean="0"/>
              <a:t>these communities </a:t>
            </a:r>
            <a:r>
              <a:rPr lang="en-US" dirty="0"/>
              <a:t>are located in the Northeast and Great Lakes regions. </a:t>
            </a:r>
            <a:endParaRPr lang="en-US" dirty="0" smtClean="0"/>
          </a:p>
          <a:p>
            <a:r>
              <a:rPr lang="en-US" dirty="0" smtClean="0"/>
              <a:t>During </a:t>
            </a:r>
            <a:r>
              <a:rPr lang="en-US" dirty="0"/>
              <a:t>dry weather, </a:t>
            </a:r>
            <a:r>
              <a:rPr lang="en-US" dirty="0" smtClean="0"/>
              <a:t>CSSs convey </a:t>
            </a:r>
            <a:r>
              <a:rPr lang="en-US" dirty="0"/>
              <a:t>domestic, commercial, and industrial wastewater. </a:t>
            </a:r>
            <a:endParaRPr lang="en-US" dirty="0" smtClean="0"/>
          </a:p>
          <a:p>
            <a:r>
              <a:rPr lang="en-US" dirty="0" smtClean="0"/>
              <a:t>In </a:t>
            </a:r>
            <a:r>
              <a:rPr lang="en-US" dirty="0"/>
              <a:t>periods of rainfall or </a:t>
            </a:r>
            <a:r>
              <a:rPr lang="en-US" dirty="0" smtClean="0"/>
              <a:t>snowmelt, total </a:t>
            </a:r>
            <a:r>
              <a:rPr lang="en-US" dirty="0"/>
              <a:t>wastewater flows can exceed the capacity of the CSS and/or treatment facilities. </a:t>
            </a:r>
            <a:endParaRPr lang="en-US" dirty="0" smtClean="0"/>
          </a:p>
          <a:p>
            <a:pPr marL="0" indent="0">
              <a:buNone/>
            </a:pPr>
            <a:endParaRPr lang="en-US" dirty="0" smtClean="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3</a:t>
            </a:fld>
            <a:endParaRPr lang="en-US" altLang="en-US" sz="1200">
              <a:solidFill>
                <a:srgbClr val="898989"/>
              </a:solidFill>
            </a:endParaRPr>
          </a:p>
        </p:txBody>
      </p:sp>
    </p:spTree>
    <p:extLst>
      <p:ext uri="{BB962C8B-B14F-4D97-AF65-F5344CB8AC3E}">
        <p14:creationId xmlns:p14="http://schemas.microsoft.com/office/powerpoint/2010/main" val="24525439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CSO Background</a:t>
            </a:r>
            <a:endParaRPr lang="en-US" dirty="0"/>
          </a:p>
        </p:txBody>
      </p:sp>
      <p:sp>
        <p:nvSpPr>
          <p:cNvPr id="3" name="Content Placeholder 2"/>
          <p:cNvSpPr>
            <a:spLocks noGrp="1"/>
          </p:cNvSpPr>
          <p:nvPr>
            <p:ph idx="1"/>
          </p:nvPr>
        </p:nvSpPr>
        <p:spPr/>
        <p:txBody>
          <a:bodyPr/>
          <a:lstStyle/>
          <a:p>
            <a:r>
              <a:rPr lang="en-US" dirty="0"/>
              <a:t>When </a:t>
            </a:r>
            <a:r>
              <a:rPr lang="en-US" dirty="0" smtClean="0"/>
              <a:t>this occurs</a:t>
            </a:r>
            <a:r>
              <a:rPr lang="en-US" dirty="0"/>
              <a:t>, the CSS is designed to overflow directly to surface water bodies, such as lakes, </a:t>
            </a:r>
            <a:r>
              <a:rPr lang="en-US" dirty="0" smtClean="0"/>
              <a:t>rivers, estuaries</a:t>
            </a:r>
            <a:r>
              <a:rPr lang="en-US" dirty="0"/>
              <a:t>, or coastal waters. </a:t>
            </a:r>
            <a:endParaRPr lang="en-US" dirty="0" smtClean="0"/>
          </a:p>
          <a:p>
            <a:r>
              <a:rPr lang="en-US" dirty="0" smtClean="0"/>
              <a:t>These </a:t>
            </a:r>
            <a:r>
              <a:rPr lang="en-US" dirty="0"/>
              <a:t>overflows-called combined sewer overflows (CSOs)-</a:t>
            </a:r>
            <a:r>
              <a:rPr lang="en-US" dirty="0" smtClean="0"/>
              <a:t>can be </a:t>
            </a:r>
            <a:r>
              <a:rPr lang="en-US" dirty="0"/>
              <a:t>a major source of water pollution in communities served by CSSs. </a:t>
            </a:r>
          </a:p>
          <a:p>
            <a:pPr marL="0" indent="0">
              <a:buNone/>
            </a:pPr>
            <a:endParaRPr lang="en-US" dirty="0" smtClean="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4</a:t>
            </a:fld>
            <a:endParaRPr lang="en-US" altLang="en-US" sz="1200">
              <a:solidFill>
                <a:srgbClr val="898989"/>
              </a:solidFill>
            </a:endParaRPr>
          </a:p>
        </p:txBody>
      </p:sp>
    </p:spTree>
    <p:extLst>
      <p:ext uri="{BB962C8B-B14F-4D97-AF65-F5344CB8AC3E}">
        <p14:creationId xmlns:p14="http://schemas.microsoft.com/office/powerpoint/2010/main" val="37643233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0" y="0"/>
            <a:ext cx="3429000" cy="1752600"/>
          </a:xfrm>
        </p:spPr>
        <p:txBody>
          <a:bodyPr/>
          <a:lstStyle/>
          <a:p>
            <a:pPr eaLnBrk="1" hangingPunct="1"/>
            <a:r>
              <a:rPr lang="en-US" altLang="en-US" dirty="0" smtClean="0"/>
              <a:t/>
            </a:r>
            <a:br>
              <a:rPr lang="en-US" altLang="en-US" dirty="0" smtClean="0"/>
            </a:br>
            <a:endParaRPr lang="en-US" altLang="en-US" dirty="0" smtClean="0"/>
          </a:p>
        </p:txBody>
      </p:sp>
      <p:sp>
        <p:nvSpPr>
          <p:cNvPr id="17411" name="Rectangle 5"/>
          <p:cNvSpPr>
            <a:spLocks noGrp="1" noChangeArrowheads="1"/>
          </p:cNvSpPr>
          <p:nvPr>
            <p:ph type="body" sz="half" idx="1"/>
          </p:nvPr>
        </p:nvSpPr>
        <p:spPr>
          <a:xfrm>
            <a:off x="152400" y="1600200"/>
            <a:ext cx="3200400" cy="4648200"/>
          </a:xfrm>
        </p:spPr>
        <p:txBody>
          <a:bodyPr/>
          <a:lstStyle/>
          <a:p>
            <a:pPr eaLnBrk="1" hangingPunct="1"/>
            <a:r>
              <a:rPr lang="en-US" altLang="en-US" sz="2800" dirty="0" smtClean="0"/>
              <a:t>City operates 3 separate sewer systems</a:t>
            </a:r>
          </a:p>
          <a:p>
            <a:pPr lvl="1" eaLnBrk="1" hangingPunct="1"/>
            <a:r>
              <a:rPr lang="en-US" altLang="en-US" sz="2400" b="1" dirty="0" smtClean="0"/>
              <a:t>Combined </a:t>
            </a:r>
          </a:p>
          <a:p>
            <a:pPr lvl="2" eaLnBrk="1" hangingPunct="1"/>
            <a:r>
              <a:rPr lang="en-US" altLang="en-US" sz="2000" b="1" dirty="0" smtClean="0"/>
              <a:t>144 miles total</a:t>
            </a:r>
          </a:p>
          <a:p>
            <a:pPr lvl="2" eaLnBrk="1" hangingPunct="1"/>
            <a:r>
              <a:rPr lang="en-US" altLang="en-US" sz="2000" b="1" dirty="0" smtClean="0"/>
              <a:t>100 miles is older than 100 years</a:t>
            </a:r>
          </a:p>
          <a:p>
            <a:pPr lvl="1" eaLnBrk="1" hangingPunct="1"/>
            <a:r>
              <a:rPr lang="en-US" altLang="en-US" sz="2400" dirty="0" smtClean="0"/>
              <a:t>Combined Relief (Long Range Sewer Program)</a:t>
            </a:r>
          </a:p>
          <a:p>
            <a:pPr lvl="1" eaLnBrk="1" hangingPunct="1"/>
            <a:r>
              <a:rPr lang="en-US" altLang="en-US" sz="2400" dirty="0" smtClean="0"/>
              <a:t>Storm Sewer System</a:t>
            </a:r>
          </a:p>
        </p:txBody>
      </p:sp>
      <p:pic>
        <p:nvPicPr>
          <p:cNvPr id="17412" name="Picture 4" descr="Annual_Report_COMBMAINS"/>
          <p:cNvPicPr>
            <a:picLocks noChangeAspect="1" noChangeArrowheads="1"/>
          </p:cNvPicPr>
          <p:nvPr/>
        </p:nvPicPr>
        <p:blipFill>
          <a:blip r:embed="rId3">
            <a:extLst>
              <a:ext uri="{28A0092B-C50C-407E-A947-70E740481C1C}">
                <a14:useLocalDpi xmlns:a14="http://schemas.microsoft.com/office/drawing/2010/main" val="0"/>
              </a:ext>
            </a:extLst>
          </a:blip>
          <a:srcRect l="2426" t="8435" r="4105" b="9691"/>
          <a:stretch>
            <a:fillRect/>
          </a:stretch>
        </p:blipFill>
        <p:spPr bwMode="auto">
          <a:xfrm>
            <a:off x="3276600" y="206375"/>
            <a:ext cx="5867400"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162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Evanston Combined Sewer System</a:t>
            </a:r>
            <a:endParaRPr lang="en-US" dirty="0"/>
          </a:p>
        </p:txBody>
      </p:sp>
      <p:sp>
        <p:nvSpPr>
          <p:cNvPr id="3" name="Content Placeholder 2"/>
          <p:cNvSpPr>
            <a:spLocks noGrp="1"/>
          </p:cNvSpPr>
          <p:nvPr>
            <p:ph idx="1"/>
          </p:nvPr>
        </p:nvSpPr>
        <p:spPr/>
        <p:txBody>
          <a:bodyPr/>
          <a:lstStyle/>
          <a:p>
            <a:r>
              <a:rPr lang="en-US" sz="2800" dirty="0"/>
              <a:t>The City of Evanston is within the service area of the Metropolitan Water Reclamation District of Greater Chicago (MWRD) and is served primarily by a combined sewer system (CSS</a:t>
            </a:r>
            <a:r>
              <a:rPr lang="en-US" sz="2800" dirty="0" smtClean="0"/>
              <a:t>).</a:t>
            </a:r>
          </a:p>
          <a:p>
            <a:r>
              <a:rPr lang="en-US" sz="2800" dirty="0"/>
              <a:t>The City of Evanston is not responsible for the treatment and disposal of its wastewaters, which are discharged into the MWRD North </a:t>
            </a:r>
            <a:r>
              <a:rPr lang="en-US" sz="2800" dirty="0" smtClean="0"/>
              <a:t>Side </a:t>
            </a:r>
            <a:r>
              <a:rPr lang="en-US" sz="2800" dirty="0"/>
              <a:t>Interceptor sewer and the MWRD Tunnel and Reservoir Plan (TARP) deep tunnel system.</a:t>
            </a:r>
            <a:endParaRPr lang="en-US" sz="2800" dirty="0" smtClean="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6</a:t>
            </a:fld>
            <a:endParaRPr lang="en-US" altLang="en-US" sz="1200">
              <a:solidFill>
                <a:srgbClr val="898989"/>
              </a:solidFill>
            </a:endParaRPr>
          </a:p>
        </p:txBody>
      </p:sp>
    </p:spTree>
    <p:extLst>
      <p:ext uri="{BB962C8B-B14F-4D97-AF65-F5344CB8AC3E}">
        <p14:creationId xmlns:p14="http://schemas.microsoft.com/office/powerpoint/2010/main" val="72204260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Evanston Combined Sewer System</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800" dirty="0"/>
              <a:t>Since Evanston is so reliant on the MWRD regional system, CSO events are closely related to rainfall in the entire MWRD drainage basin, and not to rainfall in the local Evanston area only</a:t>
            </a:r>
            <a:r>
              <a:rPr lang="en-US" sz="2800" dirty="0" smtClean="0"/>
              <a:t>.</a:t>
            </a:r>
          </a:p>
          <a:p>
            <a:r>
              <a:rPr lang="en-US" sz="2800" dirty="0"/>
              <a:t>The City of Evanston combined sewer system consists of an older combined sewer system and a recently constructed system of relief-combined </a:t>
            </a:r>
            <a:r>
              <a:rPr lang="en-US" sz="2800" dirty="0" smtClean="0"/>
              <a:t>sewers (constructed between 1991 and 2008).  </a:t>
            </a:r>
            <a:endParaRPr lang="en-US" sz="2800"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7</a:t>
            </a:fld>
            <a:endParaRPr lang="en-US" altLang="en-US" sz="1200">
              <a:solidFill>
                <a:srgbClr val="898989"/>
              </a:solidFill>
            </a:endParaRPr>
          </a:p>
        </p:txBody>
      </p:sp>
    </p:spTree>
    <p:extLst>
      <p:ext uri="{BB962C8B-B14F-4D97-AF65-F5344CB8AC3E}">
        <p14:creationId xmlns:p14="http://schemas.microsoft.com/office/powerpoint/2010/main" val="40246970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Evanston Combined Sewer System</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800" dirty="0"/>
              <a:t>The combined sewer system is approximately 100 years old and is undersized by current standards.  The relief sewer system relieves the system by providing additional hydraulic capacity. </a:t>
            </a:r>
            <a:endParaRPr lang="en-US" sz="2800" dirty="0" smtClean="0"/>
          </a:p>
          <a:p>
            <a:r>
              <a:rPr lang="en-US" sz="2800" dirty="0"/>
              <a:t>The relief-combined sewers are designed to supplement the limited capacity of the original combined sewer system and in conjunction with the installation of catch basin flow restrictors, eliminate basement back up in the City of Evanston.</a:t>
            </a:r>
          </a:p>
          <a:p>
            <a:endParaRPr lang="en-US" sz="2800" dirty="0"/>
          </a:p>
          <a:p>
            <a:endParaRPr lang="en-US" sz="2800"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8</a:t>
            </a:fld>
            <a:endParaRPr lang="en-US" altLang="en-US" sz="1200">
              <a:solidFill>
                <a:srgbClr val="898989"/>
              </a:solidFill>
            </a:endParaRPr>
          </a:p>
        </p:txBody>
      </p:sp>
    </p:spTree>
    <p:extLst>
      <p:ext uri="{BB962C8B-B14F-4D97-AF65-F5344CB8AC3E}">
        <p14:creationId xmlns:p14="http://schemas.microsoft.com/office/powerpoint/2010/main" val="224631507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Evanston Combined Sewer System</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800" dirty="0"/>
              <a:t>The older combined sewer system consists of a series of street sewers and trunk sewers that are sub divided into fifteen (15) drainage </a:t>
            </a:r>
            <a:r>
              <a:rPr lang="en-US" sz="2800" dirty="0" smtClean="0"/>
              <a:t>basins. </a:t>
            </a:r>
            <a:r>
              <a:rPr lang="en-US" sz="2800" dirty="0"/>
              <a:t>Each of the combined sewer system basins includes a separate trunk sewer and an independent connection to the MWRD facilities. Twelve (12) out of the fifteen (15) drainage basins discharge directly to the TARP tunnel system through drop shafts. The remaining three (3) systems </a:t>
            </a:r>
            <a:r>
              <a:rPr lang="en-US" sz="2800" dirty="0" smtClean="0"/>
              <a:t>discharge </a:t>
            </a:r>
            <a:r>
              <a:rPr lang="en-US" sz="2800" dirty="0"/>
              <a:t>indirectly to TARP through the MWRD interceptor sewer system.  </a:t>
            </a:r>
          </a:p>
          <a:p>
            <a:endParaRPr lang="en-US" sz="2800" dirty="0"/>
          </a:p>
        </p:txBody>
      </p:sp>
      <p:sp>
        <p:nvSpPr>
          <p:cNvPr id="205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DCE24A3-4BBA-4A79-ADD3-D12895A54F62}" type="slidenum">
              <a:rPr lang="en-US" altLang="en-US" sz="1200">
                <a:solidFill>
                  <a:srgbClr val="898989"/>
                </a:solidFill>
              </a:rPr>
              <a:pPr eaLnBrk="1" hangingPunct="1">
                <a:spcBef>
                  <a:spcPct val="0"/>
                </a:spcBef>
                <a:buFontTx/>
                <a:buNone/>
              </a:pPr>
              <a:t>9</a:t>
            </a:fld>
            <a:endParaRPr lang="en-US" altLang="en-US" sz="1200">
              <a:solidFill>
                <a:srgbClr val="898989"/>
              </a:solidFill>
            </a:endParaRPr>
          </a:p>
        </p:txBody>
      </p:sp>
    </p:spTree>
    <p:extLst>
      <p:ext uri="{BB962C8B-B14F-4D97-AF65-F5344CB8AC3E}">
        <p14:creationId xmlns:p14="http://schemas.microsoft.com/office/powerpoint/2010/main" val="19045253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13917</TotalTime>
  <Words>1211</Words>
  <Application>Microsoft Office PowerPoint</Application>
  <PresentationFormat>On-screen Show (4:3)</PresentationFormat>
  <Paragraphs>123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PowerPoint Presentation</vt:lpstr>
      <vt:lpstr>CSO Background</vt:lpstr>
      <vt:lpstr>CSO Background</vt:lpstr>
      <vt:lpstr>CSO Background</vt:lpstr>
      <vt:lpstr> </vt:lpstr>
      <vt:lpstr>Evanston Combined Sewer System</vt:lpstr>
      <vt:lpstr>Evanston Combined Sewer System</vt:lpstr>
      <vt:lpstr>Evanston Combined Sewer System</vt:lpstr>
      <vt:lpstr>Evanston Combined Sewer System</vt:lpstr>
      <vt:lpstr>Administrative Controls</vt:lpstr>
      <vt:lpstr>Administrative Controls</vt:lpstr>
      <vt:lpstr>Operational &amp; Maintenance Programs</vt:lpstr>
      <vt:lpstr>Operational &amp; Maintenance Programs</vt:lpstr>
      <vt:lpstr>Pollution Notification Plan</vt:lpstr>
      <vt:lpstr>Pollution Notification Plan</vt:lpstr>
      <vt:lpstr>Pollution Notification Plan</vt:lpstr>
      <vt:lpstr>Annual Report</vt:lpstr>
      <vt:lpstr>Annual Report</vt:lpstr>
      <vt:lpstr>Annual Report</vt:lpstr>
      <vt:lpstr>Annual Report</vt:lpstr>
      <vt:lpstr>Annual Report</vt:lpstr>
      <vt:lpstr>Contact Information</vt:lpstr>
      <vt:lpstr>QUESTIONS?</vt:lpstr>
    </vt:vector>
  </TitlesOfParts>
  <Company>City of Evanston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Operator In Training Program at North Chicago Community High School</dc:title>
  <dc:creator>King, Darrell</dc:creator>
  <cp:lastModifiedBy>Admin</cp:lastModifiedBy>
  <cp:revision>194</cp:revision>
  <cp:lastPrinted>2018-10-22T18:56:41Z</cp:lastPrinted>
  <dcterms:created xsi:type="dcterms:W3CDTF">2017-01-26T19:54:44Z</dcterms:created>
  <dcterms:modified xsi:type="dcterms:W3CDTF">2019-12-20T00:50:31Z</dcterms:modified>
</cp:coreProperties>
</file>